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2399288" cy="43200638"/>
  <p:notesSz cx="6858000" cy="9144000"/>
  <p:custDataLst>
    <p:tags r:id="rId4"/>
  </p:custDataLst>
  <p:defaultTextStyle>
    <a:defPPr>
      <a:defRPr lang="zh-CN"/>
    </a:defPPr>
    <a:lvl1pPr marL="0" algn="l" defTabSz="4298950" rtl="0" eaLnBrk="1" latinLnBrk="0" hangingPunct="1">
      <a:defRPr sz="8440" kern="1200">
        <a:solidFill>
          <a:schemeClr val="tx1"/>
        </a:solidFill>
        <a:latin typeface="+mn-lt"/>
        <a:ea typeface="+mn-ea"/>
        <a:cs typeface="+mn-cs"/>
      </a:defRPr>
    </a:lvl1pPr>
    <a:lvl2pPr marL="2149475" algn="l" defTabSz="4298950" rtl="0" eaLnBrk="1" latinLnBrk="0" hangingPunct="1">
      <a:defRPr sz="8440" kern="1200">
        <a:solidFill>
          <a:schemeClr val="tx1"/>
        </a:solidFill>
        <a:latin typeface="+mn-lt"/>
        <a:ea typeface="+mn-ea"/>
        <a:cs typeface="+mn-cs"/>
      </a:defRPr>
    </a:lvl2pPr>
    <a:lvl3pPr marL="4298950" algn="l" defTabSz="4298950" rtl="0" eaLnBrk="1" latinLnBrk="0" hangingPunct="1">
      <a:defRPr sz="8440" kern="1200">
        <a:solidFill>
          <a:schemeClr val="tx1"/>
        </a:solidFill>
        <a:latin typeface="+mn-lt"/>
        <a:ea typeface="+mn-ea"/>
        <a:cs typeface="+mn-cs"/>
      </a:defRPr>
    </a:lvl3pPr>
    <a:lvl4pPr marL="6448425" algn="l" defTabSz="4298950" rtl="0" eaLnBrk="1" latinLnBrk="0" hangingPunct="1">
      <a:defRPr sz="8440" kern="1200">
        <a:solidFill>
          <a:schemeClr val="tx1"/>
        </a:solidFill>
        <a:latin typeface="+mn-lt"/>
        <a:ea typeface="+mn-ea"/>
        <a:cs typeface="+mn-cs"/>
      </a:defRPr>
    </a:lvl4pPr>
    <a:lvl5pPr marL="8597900" algn="l" defTabSz="4298950" rtl="0" eaLnBrk="1" latinLnBrk="0" hangingPunct="1">
      <a:defRPr sz="8440" kern="1200">
        <a:solidFill>
          <a:schemeClr val="tx1"/>
        </a:solidFill>
        <a:latin typeface="+mn-lt"/>
        <a:ea typeface="+mn-ea"/>
        <a:cs typeface="+mn-cs"/>
      </a:defRPr>
    </a:lvl5pPr>
    <a:lvl6pPr marL="10746740" algn="l" defTabSz="4298950" rtl="0" eaLnBrk="1" latinLnBrk="0" hangingPunct="1">
      <a:defRPr sz="8440" kern="1200">
        <a:solidFill>
          <a:schemeClr val="tx1"/>
        </a:solidFill>
        <a:latin typeface="+mn-lt"/>
        <a:ea typeface="+mn-ea"/>
        <a:cs typeface="+mn-cs"/>
      </a:defRPr>
    </a:lvl6pPr>
    <a:lvl7pPr marL="12896215" algn="l" defTabSz="4298950" rtl="0" eaLnBrk="1" latinLnBrk="0" hangingPunct="1">
      <a:defRPr sz="8440" kern="1200">
        <a:solidFill>
          <a:schemeClr val="tx1"/>
        </a:solidFill>
        <a:latin typeface="+mn-lt"/>
        <a:ea typeface="+mn-ea"/>
        <a:cs typeface="+mn-cs"/>
      </a:defRPr>
    </a:lvl7pPr>
    <a:lvl8pPr marL="15045690" algn="l" defTabSz="4298950" rtl="0" eaLnBrk="1" latinLnBrk="0" hangingPunct="1">
      <a:defRPr sz="8440" kern="1200">
        <a:solidFill>
          <a:schemeClr val="tx1"/>
        </a:solidFill>
        <a:latin typeface="+mn-lt"/>
        <a:ea typeface="+mn-ea"/>
        <a:cs typeface="+mn-cs"/>
      </a:defRPr>
    </a:lvl8pPr>
    <a:lvl9pPr marL="17195165" algn="l" defTabSz="4298950" rtl="0" eaLnBrk="1" latinLnBrk="0" hangingPunct="1">
      <a:defRPr sz="84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519" userDrawn="1">
          <p15:clr>
            <a:srgbClr val="A4A3A4"/>
          </p15:clr>
        </p15:guide>
        <p15:guide id="2" pos="1020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11763" initials="1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6C0A"/>
    <a:srgbClr val="19A0E4"/>
    <a:srgbClr val="E5ECED"/>
    <a:srgbClr val="EBF1DE"/>
    <a:srgbClr val="137CFF"/>
    <a:srgbClr val="00F3FF"/>
    <a:srgbClr val="4472C4"/>
    <a:srgbClr val="01083F"/>
    <a:srgbClr val="FFF2E7"/>
    <a:srgbClr val="FDE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0"/>
    <p:restoredTop sz="94692"/>
  </p:normalViewPr>
  <p:slideViewPr>
    <p:cSldViewPr showGuides="1">
      <p:cViewPr>
        <p:scale>
          <a:sx n="30" d="100"/>
          <a:sy n="30" d="100"/>
        </p:scale>
        <p:origin x="595" y="19"/>
      </p:cViewPr>
      <p:guideLst>
        <p:guide orient="horz" pos="13519"/>
        <p:guide pos="102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tags" Target="tags/tag1.xml"/><Relationship Id="rId9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EA2331-01EA-4008-9A22-94A1A6BEB5F3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144713" y="685800"/>
            <a:ext cx="25685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7C789-989C-4DF1-A33B-9A31617BF71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298950" rtl="0" eaLnBrk="1" latinLnBrk="0" hangingPunct="1">
      <a:defRPr sz="5660" kern="1200">
        <a:solidFill>
          <a:schemeClr val="tx1"/>
        </a:solidFill>
        <a:latin typeface="+mn-lt"/>
        <a:ea typeface="+mn-ea"/>
        <a:cs typeface="+mn-cs"/>
      </a:defRPr>
    </a:lvl1pPr>
    <a:lvl2pPr marL="2149475" algn="l" defTabSz="4298950" rtl="0" eaLnBrk="1" latinLnBrk="0" hangingPunct="1">
      <a:defRPr sz="5660" kern="1200">
        <a:solidFill>
          <a:schemeClr val="tx1"/>
        </a:solidFill>
        <a:latin typeface="+mn-lt"/>
        <a:ea typeface="+mn-ea"/>
        <a:cs typeface="+mn-cs"/>
      </a:defRPr>
    </a:lvl2pPr>
    <a:lvl3pPr marL="4298950" algn="l" defTabSz="4298950" rtl="0" eaLnBrk="1" latinLnBrk="0" hangingPunct="1">
      <a:defRPr sz="5660" kern="1200">
        <a:solidFill>
          <a:schemeClr val="tx1"/>
        </a:solidFill>
        <a:latin typeface="+mn-lt"/>
        <a:ea typeface="+mn-ea"/>
        <a:cs typeface="+mn-cs"/>
      </a:defRPr>
    </a:lvl3pPr>
    <a:lvl4pPr marL="6448425" algn="l" defTabSz="4298950" rtl="0" eaLnBrk="1" latinLnBrk="0" hangingPunct="1">
      <a:defRPr sz="5660" kern="1200">
        <a:solidFill>
          <a:schemeClr val="tx1"/>
        </a:solidFill>
        <a:latin typeface="+mn-lt"/>
        <a:ea typeface="+mn-ea"/>
        <a:cs typeface="+mn-cs"/>
      </a:defRPr>
    </a:lvl4pPr>
    <a:lvl5pPr marL="8597900" algn="l" defTabSz="4298950" rtl="0" eaLnBrk="1" latinLnBrk="0" hangingPunct="1">
      <a:defRPr sz="5660" kern="1200">
        <a:solidFill>
          <a:schemeClr val="tx1"/>
        </a:solidFill>
        <a:latin typeface="+mn-lt"/>
        <a:ea typeface="+mn-ea"/>
        <a:cs typeface="+mn-cs"/>
      </a:defRPr>
    </a:lvl5pPr>
    <a:lvl6pPr marL="10746740" algn="l" defTabSz="4298950" rtl="0" eaLnBrk="1" latinLnBrk="0" hangingPunct="1">
      <a:defRPr sz="5660" kern="1200">
        <a:solidFill>
          <a:schemeClr val="tx1"/>
        </a:solidFill>
        <a:latin typeface="+mn-lt"/>
        <a:ea typeface="+mn-ea"/>
        <a:cs typeface="+mn-cs"/>
      </a:defRPr>
    </a:lvl6pPr>
    <a:lvl7pPr marL="12896215" algn="l" defTabSz="4298950" rtl="0" eaLnBrk="1" latinLnBrk="0" hangingPunct="1">
      <a:defRPr sz="5660" kern="1200">
        <a:solidFill>
          <a:schemeClr val="tx1"/>
        </a:solidFill>
        <a:latin typeface="+mn-lt"/>
        <a:ea typeface="+mn-ea"/>
        <a:cs typeface="+mn-cs"/>
      </a:defRPr>
    </a:lvl7pPr>
    <a:lvl8pPr marL="15045690" algn="l" defTabSz="4298950" rtl="0" eaLnBrk="1" latinLnBrk="0" hangingPunct="1">
      <a:defRPr sz="5660" kern="1200">
        <a:solidFill>
          <a:schemeClr val="tx1"/>
        </a:solidFill>
        <a:latin typeface="+mn-lt"/>
        <a:ea typeface="+mn-ea"/>
        <a:cs typeface="+mn-cs"/>
      </a:defRPr>
    </a:lvl8pPr>
    <a:lvl9pPr marL="17195165" algn="l" defTabSz="4298950" rtl="0" eaLnBrk="1" latinLnBrk="0" hangingPunct="1">
      <a:defRPr sz="56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2144713" y="685800"/>
            <a:ext cx="2568575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7C789-989C-4DF1-A33B-9A31617BF71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29949" y="13420204"/>
            <a:ext cx="27539395" cy="92601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859895" y="24480362"/>
            <a:ext cx="22679502" cy="1104016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5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3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1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1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5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23489485" y="1730033"/>
            <a:ext cx="7289839" cy="368605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19967" y="1730033"/>
            <a:ext cx="21329531" cy="368605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59323" y="27760416"/>
            <a:ext cx="27539395" cy="8580127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559323" y="18310278"/>
            <a:ext cx="27539395" cy="9450137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515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395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91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79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1305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185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7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58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19965" y="10080154"/>
            <a:ext cx="14309685" cy="28510425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469638" y="10080154"/>
            <a:ext cx="14309685" cy="28510425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19965" y="9670147"/>
            <a:ext cx="14315312" cy="4030056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515" indent="0">
              <a:buNone/>
              <a:defRPr sz="9100" b="1"/>
            </a:lvl2pPr>
            <a:lvl3pPr marL="4176395" indent="0">
              <a:buNone/>
              <a:defRPr sz="8200" b="1"/>
            </a:lvl3pPr>
            <a:lvl4pPr marL="6264910" indent="0">
              <a:buNone/>
              <a:defRPr sz="7300" b="1"/>
            </a:lvl4pPr>
            <a:lvl5pPr marL="8352790" indent="0">
              <a:buNone/>
              <a:defRPr sz="7300" b="1"/>
            </a:lvl5pPr>
            <a:lvl6pPr marL="10441305" indent="0">
              <a:buNone/>
              <a:defRPr sz="7300" b="1"/>
            </a:lvl6pPr>
            <a:lvl7pPr marL="12529185" indent="0">
              <a:buNone/>
              <a:defRPr sz="7300" b="1"/>
            </a:lvl7pPr>
            <a:lvl8pPr marL="14617700" indent="0">
              <a:buNone/>
              <a:defRPr sz="7300" b="1"/>
            </a:lvl8pPr>
            <a:lvl9pPr marL="16705580" indent="0">
              <a:buNone/>
              <a:defRPr sz="73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19965" y="13700205"/>
            <a:ext cx="14315312" cy="24890371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6458390" y="9670147"/>
            <a:ext cx="14320936" cy="4030056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515" indent="0">
              <a:buNone/>
              <a:defRPr sz="9100" b="1"/>
            </a:lvl2pPr>
            <a:lvl3pPr marL="4176395" indent="0">
              <a:buNone/>
              <a:defRPr sz="8200" b="1"/>
            </a:lvl3pPr>
            <a:lvl4pPr marL="6264910" indent="0">
              <a:buNone/>
              <a:defRPr sz="7300" b="1"/>
            </a:lvl4pPr>
            <a:lvl5pPr marL="8352790" indent="0">
              <a:buNone/>
              <a:defRPr sz="7300" b="1"/>
            </a:lvl5pPr>
            <a:lvl6pPr marL="10441305" indent="0">
              <a:buNone/>
              <a:defRPr sz="7300" b="1"/>
            </a:lvl6pPr>
            <a:lvl7pPr marL="12529185" indent="0">
              <a:buNone/>
              <a:defRPr sz="7300" b="1"/>
            </a:lvl7pPr>
            <a:lvl8pPr marL="14617700" indent="0">
              <a:buNone/>
              <a:defRPr sz="7300" b="1"/>
            </a:lvl8pPr>
            <a:lvl9pPr marL="16705580" indent="0">
              <a:buNone/>
              <a:defRPr sz="73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6458390" y="13700205"/>
            <a:ext cx="14320936" cy="24890371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19969" y="1720026"/>
            <a:ext cx="10659142" cy="7320108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667223" y="1720029"/>
            <a:ext cx="18112102" cy="36870548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19969" y="9040141"/>
            <a:ext cx="10659142" cy="29550439"/>
          </a:xfrm>
        </p:spPr>
        <p:txBody>
          <a:bodyPr/>
          <a:lstStyle>
            <a:lvl1pPr marL="0" indent="0">
              <a:buNone/>
              <a:defRPr sz="6400"/>
            </a:lvl1pPr>
            <a:lvl2pPr marL="2088515" indent="0">
              <a:buNone/>
              <a:defRPr sz="5500"/>
            </a:lvl2pPr>
            <a:lvl3pPr marL="4176395" indent="0">
              <a:buNone/>
              <a:defRPr sz="4600"/>
            </a:lvl3pPr>
            <a:lvl4pPr marL="6264910" indent="0">
              <a:buNone/>
              <a:defRPr sz="4100"/>
            </a:lvl4pPr>
            <a:lvl5pPr marL="8352790" indent="0">
              <a:buNone/>
              <a:defRPr sz="4100"/>
            </a:lvl5pPr>
            <a:lvl6pPr marL="10441305" indent="0">
              <a:buNone/>
              <a:defRPr sz="4100"/>
            </a:lvl6pPr>
            <a:lvl7pPr marL="12529185" indent="0">
              <a:buNone/>
              <a:defRPr sz="4100"/>
            </a:lvl7pPr>
            <a:lvl8pPr marL="14617700" indent="0">
              <a:buNone/>
              <a:defRPr sz="4100"/>
            </a:lvl8pPr>
            <a:lvl9pPr marL="16705580" indent="0">
              <a:buNone/>
              <a:defRPr sz="4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50490" y="30240447"/>
            <a:ext cx="19439573" cy="3570056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350490" y="3860060"/>
            <a:ext cx="19439573" cy="25920383"/>
          </a:xfrm>
        </p:spPr>
        <p:txBody>
          <a:bodyPr/>
          <a:lstStyle>
            <a:lvl1pPr marL="0" indent="0">
              <a:buNone/>
              <a:defRPr sz="14600"/>
            </a:lvl1pPr>
            <a:lvl2pPr marL="2088515" indent="0">
              <a:buNone/>
              <a:defRPr sz="12800"/>
            </a:lvl2pPr>
            <a:lvl3pPr marL="4176395" indent="0">
              <a:buNone/>
              <a:defRPr sz="11000"/>
            </a:lvl3pPr>
            <a:lvl4pPr marL="6264910" indent="0">
              <a:buNone/>
              <a:defRPr sz="9100"/>
            </a:lvl4pPr>
            <a:lvl5pPr marL="8352790" indent="0">
              <a:buNone/>
              <a:defRPr sz="9100"/>
            </a:lvl5pPr>
            <a:lvl6pPr marL="10441305" indent="0">
              <a:buNone/>
              <a:defRPr sz="9100"/>
            </a:lvl6pPr>
            <a:lvl7pPr marL="12529185" indent="0">
              <a:buNone/>
              <a:defRPr sz="9100"/>
            </a:lvl7pPr>
            <a:lvl8pPr marL="14617700" indent="0">
              <a:buNone/>
              <a:defRPr sz="9100"/>
            </a:lvl8pPr>
            <a:lvl9pPr marL="16705580" indent="0">
              <a:buNone/>
              <a:defRPr sz="91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50490" y="33810504"/>
            <a:ext cx="19439573" cy="5070072"/>
          </a:xfrm>
        </p:spPr>
        <p:txBody>
          <a:bodyPr/>
          <a:lstStyle>
            <a:lvl1pPr marL="0" indent="0">
              <a:buNone/>
              <a:defRPr sz="6400"/>
            </a:lvl1pPr>
            <a:lvl2pPr marL="2088515" indent="0">
              <a:buNone/>
              <a:defRPr sz="5500"/>
            </a:lvl2pPr>
            <a:lvl3pPr marL="4176395" indent="0">
              <a:buNone/>
              <a:defRPr sz="4600"/>
            </a:lvl3pPr>
            <a:lvl4pPr marL="6264910" indent="0">
              <a:buNone/>
              <a:defRPr sz="4100"/>
            </a:lvl4pPr>
            <a:lvl5pPr marL="8352790" indent="0">
              <a:buNone/>
              <a:defRPr sz="4100"/>
            </a:lvl5pPr>
            <a:lvl6pPr marL="10441305" indent="0">
              <a:buNone/>
              <a:defRPr sz="4100"/>
            </a:lvl6pPr>
            <a:lvl7pPr marL="12529185" indent="0">
              <a:buNone/>
              <a:defRPr sz="4100"/>
            </a:lvl7pPr>
            <a:lvl8pPr marL="14617700" indent="0">
              <a:buNone/>
              <a:defRPr sz="4100"/>
            </a:lvl8pPr>
            <a:lvl9pPr marL="16705580" indent="0">
              <a:buNone/>
              <a:defRPr sz="4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19966" y="1730029"/>
            <a:ext cx="29159360" cy="7200106"/>
          </a:xfrm>
          <a:prstGeom prst="rect">
            <a:avLst/>
          </a:prstGeom>
        </p:spPr>
        <p:txBody>
          <a:bodyPr vert="horz" lIns="417643" tIns="208822" rIns="417643" bIns="208822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19966" y="10080154"/>
            <a:ext cx="29159360" cy="28510425"/>
          </a:xfrm>
          <a:prstGeom prst="rect">
            <a:avLst/>
          </a:prstGeom>
        </p:spPr>
        <p:txBody>
          <a:bodyPr vert="horz" lIns="417643" tIns="208822" rIns="417643" bIns="208822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19964" y="40040596"/>
            <a:ext cx="7559834" cy="2300034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2023/8/18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1069758" y="40040596"/>
            <a:ext cx="10259775" cy="2300034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23219490" y="40040596"/>
            <a:ext cx="7559834" cy="2300034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76395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5910" indent="-1565910" algn="l" defTabSz="4176395" rtl="0" eaLnBrk="1" latinLnBrk="0" hangingPunct="1">
        <a:spcBef>
          <a:spcPct val="20000"/>
        </a:spcBef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3440" indent="-1304925" algn="l" defTabSz="4176395" rtl="0" eaLnBrk="1" latinLnBrk="0" hangingPunct="1">
        <a:spcBef>
          <a:spcPct val="20000"/>
        </a:spcBef>
        <a:buFont typeface="Arial" panose="020B0604020202020204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0335" indent="-1043940" algn="l" defTabSz="4176395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8850" indent="-1043940" algn="l" defTabSz="4176395" rtl="0" eaLnBrk="1" latinLnBrk="0" hangingPunct="1">
        <a:spcBef>
          <a:spcPct val="20000"/>
        </a:spcBef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730" indent="-1043940" algn="l" defTabSz="4176395" rtl="0" eaLnBrk="1" latinLnBrk="0" hangingPunct="1">
        <a:spcBef>
          <a:spcPct val="20000"/>
        </a:spcBef>
        <a:buFont typeface="Arial" panose="020B0604020202020204" pitchFamily="34" charset="0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5245" indent="-1043940" algn="l" defTabSz="4176395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125" indent="-1043940" algn="l" defTabSz="4176395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640" indent="-1043940" algn="l" defTabSz="4176395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520" indent="-1043940" algn="l" defTabSz="4176395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17639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515" algn="l" defTabSz="417639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395" algn="l" defTabSz="417639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910" algn="l" defTabSz="417639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790" algn="l" defTabSz="417639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305" algn="l" defTabSz="417639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185" algn="l" defTabSz="417639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700" algn="l" defTabSz="417639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580" algn="l" defTabSz="4176395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6.png"/><Relationship Id="rId18" Type="http://schemas.microsoft.com/office/2007/relationships/hdphoto" Target="../media/hdphoto8.wdp"/><Relationship Id="rId26" Type="http://schemas.microsoft.com/office/2007/relationships/hdphoto" Target="../media/hdphoto12.wdp"/><Relationship Id="rId3" Type="http://schemas.openxmlformats.org/officeDocument/2006/relationships/image" Target="../media/image1.png"/><Relationship Id="rId21" Type="http://schemas.openxmlformats.org/officeDocument/2006/relationships/image" Target="../media/image10.png"/><Relationship Id="rId7" Type="http://schemas.openxmlformats.org/officeDocument/2006/relationships/image" Target="../media/image3.png"/><Relationship Id="rId12" Type="http://schemas.microsoft.com/office/2007/relationships/hdphoto" Target="../media/hdphoto5.wdp"/><Relationship Id="rId17" Type="http://schemas.openxmlformats.org/officeDocument/2006/relationships/image" Target="../media/image8.png"/><Relationship Id="rId25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microsoft.com/office/2007/relationships/hdphoto" Target="../media/hdphoto7.wdp"/><Relationship Id="rId20" Type="http://schemas.microsoft.com/office/2007/relationships/hdphoto" Target="../media/hdphoto9.wdp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11" Type="http://schemas.openxmlformats.org/officeDocument/2006/relationships/image" Target="../media/image5.png"/><Relationship Id="rId24" Type="http://schemas.microsoft.com/office/2007/relationships/hdphoto" Target="../media/hdphoto11.wdp"/><Relationship Id="rId5" Type="http://schemas.openxmlformats.org/officeDocument/2006/relationships/image" Target="../media/image2.png"/><Relationship Id="rId15" Type="http://schemas.openxmlformats.org/officeDocument/2006/relationships/image" Target="../media/image7.png"/><Relationship Id="rId23" Type="http://schemas.openxmlformats.org/officeDocument/2006/relationships/image" Target="../media/image11.png"/><Relationship Id="rId10" Type="http://schemas.microsoft.com/office/2007/relationships/hdphoto" Target="../media/hdphoto4.wdp"/><Relationship Id="rId19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4.png"/><Relationship Id="rId14" Type="http://schemas.microsoft.com/office/2007/relationships/hdphoto" Target="../media/hdphoto6.wdp"/><Relationship Id="rId22" Type="http://schemas.microsoft.com/office/2007/relationships/hdphoto" Target="../media/hdphoto10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1000">
              <a:schemeClr val="accent1">
                <a:lumMod val="45000"/>
                <a:lumOff val="55000"/>
              </a:schemeClr>
            </a:gs>
            <a:gs pos="73000">
              <a:schemeClr val="accent1">
                <a:lumMod val="20000"/>
                <a:lumOff val="80000"/>
              </a:schemeClr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77" descr="Ant Group suspends Hong Kong and Shanghai IPOs following Chinese regulatory  disapproval | ZDNE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50" t="19351" r="21119" b="26995"/>
          <a:stretch>
            <a:fillRect/>
          </a:stretch>
        </p:blipFill>
        <p:spPr bwMode="auto">
          <a:xfrm>
            <a:off x="3829714" y="3495991"/>
            <a:ext cx="3708900" cy="188146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algn="ctr" rotWithShape="0">
              <a:srgbClr val="00B0F0"/>
            </a:outerShdw>
          </a:effectLst>
        </p:spPr>
      </p:pic>
      <p:sp>
        <p:nvSpPr>
          <p:cNvPr id="107" name="同侧圆角矩形 106"/>
          <p:cNvSpPr/>
          <p:nvPr/>
        </p:nvSpPr>
        <p:spPr bwMode="auto">
          <a:xfrm>
            <a:off x="1392999" y="28171053"/>
            <a:ext cx="29623492" cy="953135"/>
          </a:xfrm>
          <a:prstGeom prst="round2SameRect">
            <a:avLst/>
          </a:prstGeom>
          <a:gradFill>
            <a:gsLst>
              <a:gs pos="0">
                <a:srgbClr val="7030A0"/>
              </a:gs>
              <a:gs pos="74000">
                <a:srgbClr val="4472C4"/>
              </a:gs>
              <a:gs pos="83000">
                <a:srgbClr val="137CFF"/>
              </a:gs>
              <a:gs pos="100000">
                <a:srgbClr val="00F3FF"/>
              </a:gs>
            </a:gsLst>
            <a:lin ang="5400000" scaled="1"/>
          </a:gradFill>
          <a:ln w="9525" cap="flat" cmpd="sng" algn="ctr">
            <a:solidFill>
              <a:srgbClr val="137C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7916" tIns="38958" rIns="77916" bIns="38958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410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4" name="同侧圆角矩形 103"/>
          <p:cNvSpPr/>
          <p:nvPr/>
        </p:nvSpPr>
        <p:spPr bwMode="auto">
          <a:xfrm>
            <a:off x="1392999" y="14129493"/>
            <a:ext cx="29623492" cy="953135"/>
          </a:xfrm>
          <a:prstGeom prst="round2SameRect">
            <a:avLst/>
          </a:prstGeom>
          <a:gradFill>
            <a:gsLst>
              <a:gs pos="0">
                <a:srgbClr val="7030A0"/>
              </a:gs>
              <a:gs pos="74000">
                <a:srgbClr val="4472C4"/>
              </a:gs>
              <a:gs pos="83000">
                <a:srgbClr val="137CFF"/>
              </a:gs>
              <a:gs pos="100000">
                <a:srgbClr val="00F3FF"/>
              </a:gs>
            </a:gsLst>
            <a:lin ang="5400000" scaled="1"/>
          </a:gradFill>
          <a:ln w="9525" cap="flat" cmpd="sng" algn="ctr">
            <a:solidFill>
              <a:srgbClr val="137C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7916" tIns="38958" rIns="77916" bIns="38958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410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1" name="同侧圆角矩形 100"/>
          <p:cNvSpPr/>
          <p:nvPr/>
        </p:nvSpPr>
        <p:spPr bwMode="auto">
          <a:xfrm>
            <a:off x="1380967" y="5660523"/>
            <a:ext cx="29623492" cy="953135"/>
          </a:xfrm>
          <a:prstGeom prst="round2SameRect">
            <a:avLst/>
          </a:prstGeom>
          <a:gradFill>
            <a:gsLst>
              <a:gs pos="0">
                <a:srgbClr val="7030A0"/>
              </a:gs>
              <a:gs pos="74000">
                <a:srgbClr val="4472C4"/>
              </a:gs>
              <a:gs pos="83000">
                <a:srgbClr val="137CFF"/>
              </a:gs>
              <a:gs pos="100000">
                <a:srgbClr val="00F3FF"/>
              </a:gs>
            </a:gsLst>
            <a:lin ang="5400000" scaled="1"/>
          </a:gradFill>
          <a:ln w="9525" cap="flat" cmpd="sng" algn="ctr">
            <a:solidFill>
              <a:srgbClr val="137C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7916" tIns="38958" rIns="77916" bIns="38958"/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100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" name="文本框 5"/>
          <p:cNvSpPr txBox="1"/>
          <p:nvPr/>
        </p:nvSpPr>
        <p:spPr>
          <a:xfrm>
            <a:off x="2810453" y="952387"/>
            <a:ext cx="2627399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Survey of Deep Causal Models and Their Industrial Applications</a:t>
            </a:r>
          </a:p>
          <a:p>
            <a:pPr algn="ctr"/>
            <a:r>
              <a:rPr lang="en-US" altLang="zh-CN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Zongyu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</a:t>
            </a:r>
            <a:r>
              <a:rPr lang="en-US" altLang="zh-CN" sz="4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CN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Zhenfeng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Zhu</a:t>
            </a:r>
            <a:r>
              <a:rPr lang="en-US" altLang="zh-CN" sz="4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Xiaobo Guo</a:t>
            </a:r>
            <a:r>
              <a:rPr lang="en-US" altLang="zh-CN" sz="4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Siwei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Qiang</a:t>
            </a:r>
            <a:r>
              <a:rPr lang="en-US" altLang="zh-CN" sz="4400" baseline="300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3</a:t>
            </a:r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Yao Zhao</a:t>
            </a:r>
            <a:r>
              <a:rPr lang="en-US" altLang="zh-CN" sz="4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</a:p>
          <a:p>
            <a:pPr algn="ctr"/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1.School of Computer and Information Technolog, 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Beijing Jiaotong University,  China</a:t>
            </a:r>
            <a:endParaRPr lang="en-US" altLang="zh-C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Bef>
                <a:spcPts val="1200"/>
              </a:spcBef>
              <a:spcAft>
                <a:spcPts val="600"/>
              </a:spcAft>
            </a:pP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2. Institute of Information Science, Beijing Jiaotong University,  China</a:t>
            </a:r>
            <a:endParaRPr lang="en-US" altLang="zh-C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MYBank, Ant Group, China</a:t>
            </a:r>
          </a:p>
        </p:txBody>
      </p:sp>
      <p:sp>
        <p:nvSpPr>
          <p:cNvPr id="102" name="TextBox 94"/>
          <p:cNvSpPr txBox="1"/>
          <p:nvPr/>
        </p:nvSpPr>
        <p:spPr>
          <a:xfrm>
            <a:off x="1933575" y="5656580"/>
            <a:ext cx="28787725" cy="908050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Problems: How to p</a:t>
            </a:r>
            <a:r>
              <a:rPr lang="en-US" altLang="zh-CN" sz="5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rovide </a:t>
            </a:r>
            <a:r>
              <a:rPr lang="en-US" altLang="zh-CN" sz="1800" dirty="0">
                <a:solidFill>
                  <a:srgbClr val="000000"/>
                </a:solidFill>
                <a:effectLst/>
                <a:latin typeface="SFRM1000"/>
              </a:rPr>
              <a:t> </a:t>
            </a:r>
            <a:r>
              <a:rPr lang="en-US" altLang="zh-CN" sz="5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 overview of the latest applications of deep causal models in industry</a:t>
            </a:r>
            <a:endParaRPr lang="en-US" sz="5400" b="1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3" name="矩形 89"/>
          <p:cNvSpPr/>
          <p:nvPr/>
        </p:nvSpPr>
        <p:spPr>
          <a:xfrm>
            <a:off x="1380971" y="6611425"/>
            <a:ext cx="29598625" cy="7338044"/>
          </a:xfrm>
          <a:prstGeom prst="rect">
            <a:avLst/>
          </a:prstGeom>
          <a:noFill/>
          <a:ln w="9525" cap="flat" cmpd="sng">
            <a:solidFill>
              <a:srgbClr val="137C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77916" tIns="38958" rIns="77916" bIns="38958"/>
          <a:lstStyle/>
          <a:p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5" name="TextBox 94"/>
          <p:cNvSpPr txBox="1"/>
          <p:nvPr/>
        </p:nvSpPr>
        <p:spPr>
          <a:xfrm>
            <a:off x="4690396" y="14174494"/>
            <a:ext cx="22719030" cy="909674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Materials and Methods: </a:t>
            </a:r>
            <a:r>
              <a:rPr lang="en-US" altLang="zh-CN" sz="5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Development of Deep Causal Models</a:t>
            </a:r>
            <a:endParaRPr lang="en-US" sz="5400" b="1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6" name="矩形 89"/>
          <p:cNvSpPr/>
          <p:nvPr/>
        </p:nvSpPr>
        <p:spPr>
          <a:xfrm>
            <a:off x="1392999" y="15103578"/>
            <a:ext cx="29625322" cy="12932456"/>
          </a:xfrm>
          <a:prstGeom prst="rect">
            <a:avLst/>
          </a:prstGeom>
          <a:noFill/>
          <a:ln w="9525" cap="flat" cmpd="sng">
            <a:solidFill>
              <a:srgbClr val="137C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77916" tIns="38958" rIns="77916" bIns="38958"/>
          <a:lstStyle/>
          <a:p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09" name="矩形 89"/>
          <p:cNvSpPr/>
          <p:nvPr/>
        </p:nvSpPr>
        <p:spPr>
          <a:xfrm>
            <a:off x="1392999" y="29145139"/>
            <a:ext cx="29625322" cy="13787550"/>
          </a:xfrm>
          <a:prstGeom prst="rect">
            <a:avLst/>
          </a:prstGeom>
          <a:noFill/>
          <a:ln w="9525" cap="flat" cmpd="sng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77916" tIns="38958" rIns="77916" bIns="38958"/>
          <a:lstStyle/>
          <a:p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110" name="TextBox 94"/>
          <p:cNvSpPr txBox="1"/>
          <p:nvPr/>
        </p:nvSpPr>
        <p:spPr>
          <a:xfrm>
            <a:off x="15516669" y="6745709"/>
            <a:ext cx="4443072" cy="817341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pPr>
              <a:buClr>
                <a:srgbClr val="C00000"/>
              </a:buClr>
              <a:buSzPct val="80000"/>
              <a:buFont typeface="Wingdings" panose="05000000000000000000" pitchFamily="2" charset="2"/>
              <a:buChar char="n"/>
            </a:pPr>
            <a:r>
              <a:rPr 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48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Preliminarie</a:t>
            </a:r>
            <a:r>
              <a:rPr lang="en-US" sz="48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</a:t>
            </a:r>
            <a:endParaRPr lang="en-US" sz="44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66" name="TextBox 94"/>
          <p:cNvSpPr txBox="1"/>
          <p:nvPr/>
        </p:nvSpPr>
        <p:spPr>
          <a:xfrm>
            <a:off x="1826991" y="6685361"/>
            <a:ext cx="4005446" cy="817341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pPr>
              <a:buClr>
                <a:srgbClr val="C00000"/>
              </a:buClr>
              <a:buSzPct val="80000"/>
              <a:buFont typeface="Wingdings" panose="05000000000000000000" pitchFamily="2" charset="2"/>
              <a:buChar char="n"/>
            </a:pPr>
            <a:r>
              <a:rPr lang="en-US" altLang="zh-CN" sz="48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Introduction</a:t>
            </a:r>
            <a:endParaRPr lang="en-US" sz="4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60" name="TextBox 94"/>
          <p:cNvSpPr txBox="1"/>
          <p:nvPr/>
        </p:nvSpPr>
        <p:spPr>
          <a:xfrm>
            <a:off x="15672368" y="15222233"/>
            <a:ext cx="7560840" cy="817341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pPr>
              <a:buClr>
                <a:srgbClr val="C00000"/>
              </a:buClr>
              <a:buSzPct val="80000"/>
              <a:buFont typeface="Wingdings" panose="05000000000000000000" pitchFamily="2" charset="2"/>
              <a:buChar char="n"/>
            </a:pPr>
            <a:r>
              <a:rPr 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48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Model Classification </a:t>
            </a:r>
            <a:endParaRPr lang="en-US" sz="44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61" name="TextBox 94"/>
          <p:cNvSpPr txBox="1"/>
          <p:nvPr/>
        </p:nvSpPr>
        <p:spPr>
          <a:xfrm>
            <a:off x="1380967" y="29251170"/>
            <a:ext cx="13124286" cy="817341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pPr>
              <a:buClr>
                <a:srgbClr val="C00000"/>
              </a:buClr>
              <a:buSzPct val="80000"/>
              <a:buFont typeface="Wingdings" panose="05000000000000000000" pitchFamily="2" charset="2"/>
              <a:buChar char="n"/>
            </a:pPr>
            <a:r>
              <a:rPr lang="en-US" altLang="zh-CN" sz="48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Deep Frameworks on Classical Causal Models </a:t>
            </a:r>
            <a:endParaRPr lang="en-US" sz="48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469" name="TextBox 94"/>
          <p:cNvSpPr txBox="1"/>
          <p:nvPr/>
        </p:nvSpPr>
        <p:spPr>
          <a:xfrm>
            <a:off x="14045979" y="29251170"/>
            <a:ext cx="11523750" cy="817341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pPr>
              <a:buClr>
                <a:srgbClr val="C00000"/>
              </a:buClr>
              <a:buSzPct val="80000"/>
              <a:buFont typeface="Wingdings" panose="05000000000000000000" pitchFamily="2" charset="2"/>
              <a:buChar char="n"/>
            </a:pPr>
            <a:r>
              <a:rPr lang="en-US" altLang="zh-CN" sz="48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Current Status of Industrial Applications</a:t>
            </a:r>
            <a:endParaRPr lang="en-US" sz="48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2" name="直接连接符 1454"/>
          <p:cNvCxnSpPr/>
          <p:nvPr/>
        </p:nvCxnSpPr>
        <p:spPr>
          <a:xfrm flipH="1" flipV="1">
            <a:off x="15299545" y="6763266"/>
            <a:ext cx="8723" cy="7059346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1502"/>
          <p:cNvSpPr txBox="1"/>
          <p:nvPr/>
        </p:nvSpPr>
        <p:spPr>
          <a:xfrm>
            <a:off x="15521070" y="7936964"/>
            <a:ext cx="15316584" cy="646331"/>
          </a:xfrm>
          <a:prstGeom prst="rect">
            <a:avLst/>
          </a:prstGeom>
          <a:solidFill>
            <a:srgbClr val="7030A0">
              <a:alpha val="17000"/>
            </a:srgb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Representation learning, Debias estimation, Counterfactual inference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直接连接符 1454"/>
          <p:cNvCxnSpPr/>
          <p:nvPr/>
        </p:nvCxnSpPr>
        <p:spPr>
          <a:xfrm flipH="1" flipV="1">
            <a:off x="15344608" y="15217647"/>
            <a:ext cx="4722" cy="1248861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94"/>
          <p:cNvSpPr txBox="1"/>
          <p:nvPr/>
        </p:nvSpPr>
        <p:spPr>
          <a:xfrm>
            <a:off x="1798044" y="15209529"/>
            <a:ext cx="8982696" cy="817341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pPr>
              <a:buClr>
                <a:srgbClr val="C00000"/>
              </a:buClr>
              <a:buSzPct val="80000"/>
              <a:buFont typeface="Wingdings" panose="05000000000000000000" pitchFamily="2" charset="2"/>
              <a:buChar char="n"/>
            </a:pPr>
            <a:r>
              <a:rPr lang="en-US" sz="4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48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 Timeline of Development  </a:t>
            </a:r>
          </a:p>
        </p:txBody>
      </p:sp>
      <p:pic>
        <p:nvPicPr>
          <p:cNvPr id="32" name="Picture 485" descr="Beijing Jiaotong University : Rankings, Fees &amp; Courses Details | Top  Universities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112" y="947890"/>
            <a:ext cx="3146142" cy="3146142"/>
          </a:xfrm>
          <a:prstGeom prst="rect">
            <a:avLst/>
          </a:prstGeom>
          <a:gradFill>
            <a:gsLst>
              <a:gs pos="0">
                <a:srgbClr val="137CFF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algn="ctr" rotWithShape="0">
              <a:srgbClr val="137CFF"/>
            </a:outerShdw>
          </a:effectLst>
        </p:spPr>
      </p:pic>
      <p:sp>
        <p:nvSpPr>
          <p:cNvPr id="76" name="TextBox 94"/>
          <p:cNvSpPr txBox="1"/>
          <p:nvPr/>
        </p:nvSpPr>
        <p:spPr>
          <a:xfrm>
            <a:off x="25393107" y="29255445"/>
            <a:ext cx="4998649" cy="817341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pPr>
              <a:buClr>
                <a:srgbClr val="C00000"/>
              </a:buClr>
              <a:buSzPct val="80000"/>
              <a:buFont typeface="Wingdings" panose="05000000000000000000" pitchFamily="2" charset="2"/>
              <a:buChar char="n"/>
            </a:pPr>
            <a:r>
              <a:rPr lang="en-US" altLang="zh-CN" sz="48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Future Prospect</a:t>
            </a:r>
            <a:endParaRPr lang="en-US" sz="48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TextBox 94"/>
          <p:cNvSpPr txBox="1"/>
          <p:nvPr/>
        </p:nvSpPr>
        <p:spPr>
          <a:xfrm>
            <a:off x="3485540" y="28217697"/>
            <a:ext cx="26011784" cy="908050"/>
          </a:xfrm>
          <a:prstGeom prst="rect">
            <a:avLst/>
          </a:prstGeom>
          <a:noFill/>
          <a:ln w="9525">
            <a:noFill/>
          </a:ln>
        </p:spPr>
        <p:txBody>
          <a:bodyPr wrap="square" lIns="77916" tIns="38958" rIns="77916" bIns="38958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Summary: Typical Deep Causal Models and Their Industrial Applications</a:t>
            </a:r>
            <a:endParaRPr lang="en-US" sz="4600" b="1" dirty="0">
              <a:solidFill>
                <a:schemeClr val="bg1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50542" y="7689482"/>
            <a:ext cx="3046098" cy="304609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algn="ctr" rotWithShape="0">
              <a:srgbClr val="00B0F0"/>
            </a:outerShdw>
          </a:effectLst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56985" y="7692060"/>
            <a:ext cx="3090482" cy="303360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algn="ctr" rotWithShape="0">
              <a:srgbClr val="00B0F0"/>
            </a:outerShdw>
          </a:effectLst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07812" y="7692375"/>
            <a:ext cx="3198137" cy="301946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algn="ctr" rotWithShape="0">
              <a:srgbClr val="00B0F0"/>
            </a:outerShdw>
          </a:effectLst>
        </p:spPr>
      </p:pic>
      <p:pic>
        <p:nvPicPr>
          <p:cNvPr id="18" name="图片 17" descr="微信截图_20221214173908"/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l="4051" t="4588" r="2950" b="4286"/>
          <a:stretch>
            <a:fillRect/>
          </a:stretch>
        </p:blipFill>
        <p:spPr>
          <a:xfrm>
            <a:off x="1868424" y="10888394"/>
            <a:ext cx="13037041" cy="276530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1000">
                <a:schemeClr val="accent1">
                  <a:lumMod val="45000"/>
                  <a:lumOff val="55000"/>
                </a:schemeClr>
              </a:gs>
              <a:gs pos="73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</a:gradFill>
          <a:effectLst>
            <a:outerShdw blurRad="50800" dist="50800" dir="5400000" algn="ctr" rotWithShape="0">
              <a:srgbClr val="19A0E4"/>
            </a:outerShdw>
          </a:effectLst>
        </p:spPr>
      </p:pic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106" t="15829" r="28842" b="29450"/>
          <a:stretch>
            <a:fillRect/>
          </a:stretch>
        </p:blipFill>
        <p:spPr>
          <a:xfrm>
            <a:off x="11353383" y="7708946"/>
            <a:ext cx="3533368" cy="3016716"/>
          </a:xfrm>
          <a:prstGeom prst="rect">
            <a:avLst/>
          </a:prstGeom>
          <a:effectLst>
            <a:outerShdw blurRad="50800" dist="50800" dir="5400000" algn="ctr" rotWithShape="0">
              <a:srgbClr val="19A0E4"/>
            </a:outerShdw>
          </a:effectLst>
        </p:spPr>
      </p:pic>
      <p:sp>
        <p:nvSpPr>
          <p:cNvPr id="28" name="TextBox 1502"/>
          <p:cNvSpPr txBox="1"/>
          <p:nvPr/>
        </p:nvSpPr>
        <p:spPr>
          <a:xfrm>
            <a:off x="15495399" y="9821919"/>
            <a:ext cx="15316584" cy="646331"/>
          </a:xfrm>
          <a:prstGeom prst="rect">
            <a:avLst/>
          </a:prstGeom>
          <a:solidFill>
            <a:srgbClr val="7030A0">
              <a:alpha val="17000"/>
            </a:srgb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Assumptions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Stable Sample Treatment Value</a:t>
            </a:r>
            <a:r>
              <a:rPr lang="en-US" altLang="zh-CN" sz="800" b="0" i="0" dirty="0">
                <a:effectLst/>
                <a:latin typeface="Arial" panose="020B0604020202020204" pitchFamily="34" charset="0"/>
              </a:rPr>
              <a:t> 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Ignorability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Overlap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1502"/>
          <p:cNvSpPr txBox="1"/>
          <p:nvPr/>
        </p:nvSpPr>
        <p:spPr>
          <a:xfrm>
            <a:off x="15495399" y="10747164"/>
            <a:ext cx="15316584" cy="646331"/>
          </a:xfrm>
          <a:prstGeom prst="rect">
            <a:avLst/>
          </a:prstGeom>
          <a:solidFill>
            <a:srgbClr val="7030A0">
              <a:alpha val="17000"/>
            </a:srgb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Treatments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Binary treatment, Multiple treatment, Continuous dose treatment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1502"/>
          <p:cNvSpPr txBox="1"/>
          <p:nvPr/>
        </p:nvSpPr>
        <p:spPr>
          <a:xfrm>
            <a:off x="15495399" y="11697729"/>
            <a:ext cx="15316584" cy="646331"/>
          </a:xfrm>
          <a:prstGeom prst="rect">
            <a:avLst/>
          </a:prstGeom>
          <a:solidFill>
            <a:srgbClr val="7030A0">
              <a:alpha val="17000"/>
            </a:srgb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ATE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PEHE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RMSE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MISE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DPE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1502"/>
          <p:cNvSpPr txBox="1"/>
          <p:nvPr/>
        </p:nvSpPr>
        <p:spPr>
          <a:xfrm>
            <a:off x="15460374" y="12720172"/>
            <a:ext cx="15316584" cy="646331"/>
          </a:xfrm>
          <a:prstGeom prst="rect">
            <a:avLst/>
          </a:prstGeom>
          <a:solidFill>
            <a:srgbClr val="7030A0">
              <a:alpha val="17000"/>
            </a:srgb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IHDP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Jobs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Twins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News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ACIC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TCGA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MIMIC III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8" name="图片 37" descr="Deep_Causal_Models"/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18003" y="16228708"/>
            <a:ext cx="13184053" cy="935988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1000">
                <a:schemeClr val="accent1">
                  <a:lumMod val="45000"/>
                  <a:lumOff val="55000"/>
                </a:schemeClr>
              </a:gs>
              <a:gs pos="73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</a:gradFill>
          <a:effectLst>
            <a:outerShdw blurRad="50800" dist="50800" dir="5400000" algn="ctr" rotWithShape="0">
              <a:srgbClr val="19A0E4"/>
            </a:outerShdw>
          </a:effectLst>
        </p:spPr>
      </p:pic>
      <p:pic>
        <p:nvPicPr>
          <p:cNvPr id="40" name="图片 39" descr="Category_Analysis_of_deep_Causal_Model"/>
          <p:cNvPicPr>
            <a:picLocks noChangeAspect="1"/>
          </p:cNvPicPr>
          <p:nvPr/>
        </p:nvPicPr>
        <p:blipFill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686072" y="16144205"/>
            <a:ext cx="11392129" cy="11403007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1000">
                <a:schemeClr val="accent1">
                  <a:lumMod val="45000"/>
                  <a:lumOff val="55000"/>
                </a:schemeClr>
              </a:gs>
              <a:gs pos="73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</a:gradFill>
          <a:effectLst>
            <a:outerShdw blurRad="50800" dist="50800" dir="5400000" algn="ctr" rotWithShape="0">
              <a:srgbClr val="19A0E4"/>
            </a:outerShdw>
          </a:effectLst>
        </p:spPr>
      </p:pic>
      <p:sp>
        <p:nvSpPr>
          <p:cNvPr id="43" name="TextBox 1502"/>
          <p:cNvSpPr txBox="1"/>
          <p:nvPr/>
        </p:nvSpPr>
        <p:spPr>
          <a:xfrm>
            <a:off x="15516669" y="8860187"/>
            <a:ext cx="15316584" cy="646331"/>
          </a:xfrm>
          <a:prstGeom prst="rect">
            <a:avLst/>
          </a:prstGeom>
          <a:solidFill>
            <a:srgbClr val="7030A0">
              <a:alpha val="17000"/>
            </a:srgbClr>
          </a:solidFill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Definitions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Observed outcome, Counterfactual outcome, Dose, Covariates 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1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2217" t="1471" r="14528" b="845"/>
          <a:stretch>
            <a:fillRect/>
          </a:stretch>
        </p:blipFill>
        <p:spPr>
          <a:xfrm>
            <a:off x="2107931" y="30116173"/>
            <a:ext cx="10267381" cy="1261912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1000">
                <a:schemeClr val="accent1">
                  <a:lumMod val="45000"/>
                  <a:lumOff val="55000"/>
                </a:schemeClr>
              </a:gs>
              <a:gs pos="73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</a:gradFill>
          <a:effectLst>
            <a:outerShdw blurRad="50800" dist="50800" dir="5400000" algn="ctr" rotWithShape="0">
              <a:srgbClr val="19A0E4"/>
            </a:outerShdw>
          </a:effectLst>
        </p:spPr>
      </p:pic>
      <p:sp>
        <p:nvSpPr>
          <p:cNvPr id="12" name="文本框 11"/>
          <p:cNvSpPr txBox="1"/>
          <p:nvPr/>
        </p:nvSpPr>
        <p:spPr>
          <a:xfrm>
            <a:off x="1880858" y="26180536"/>
            <a:ext cx="13072250" cy="1323439"/>
          </a:xfrm>
          <a:prstGeom prst="rect">
            <a:avLst/>
          </a:prstGeom>
          <a:solidFill>
            <a:srgbClr val="7030A0">
              <a:alpha val="17000"/>
            </a:srgbClr>
          </a:solidFill>
          <a:ln w="1905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sz="4000" dirty="0"/>
              <a:t>We present the development timeline about 50 classical deep causal models from June 2016 to November 2022.</a:t>
            </a:r>
            <a:endParaRPr lang="zh-CN" altLang="en-US" sz="4000" dirty="0"/>
          </a:p>
        </p:txBody>
      </p:sp>
      <p:sp>
        <p:nvSpPr>
          <p:cNvPr id="19" name="文本框 18"/>
          <p:cNvSpPr txBox="1"/>
          <p:nvPr/>
        </p:nvSpPr>
        <p:spPr>
          <a:xfrm>
            <a:off x="27607116" y="16712002"/>
            <a:ext cx="2954655" cy="10243521"/>
          </a:xfrm>
          <a:prstGeom prst="rect">
            <a:avLst/>
          </a:prstGeom>
          <a:solidFill>
            <a:srgbClr val="7030A0">
              <a:alpha val="17000"/>
            </a:srgbClr>
          </a:solidFill>
        </p:spPr>
        <p:txBody>
          <a:bodyPr vert="eaVert" wrap="square" rtlCol="0">
            <a:spAutoFit/>
          </a:bodyPr>
          <a:lstStyle/>
          <a:p>
            <a:r>
              <a:rPr lang="en-US" altLang="zh-CN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1)</a:t>
            </a:r>
            <a:r>
              <a:rPr lang="zh-CN" altLang="en-US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balanced representations;</a:t>
            </a:r>
          </a:p>
          <a:p>
            <a:r>
              <a:rPr lang="en-US" altLang="zh-CN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2) Covariate confounding learning;</a:t>
            </a:r>
          </a:p>
          <a:p>
            <a:r>
              <a:rPr lang="en-US" altLang="zh-CN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3) Time series causal learning;</a:t>
            </a:r>
          </a:p>
          <a:p>
            <a:r>
              <a:rPr lang="en-US" altLang="zh-CN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4) GANs based Counterfactual simulation;  </a:t>
            </a:r>
          </a:p>
          <a:p>
            <a:r>
              <a:rPr lang="en-US" altLang="zh-CN" sz="36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5) Multi treatment and continuous dose treatment.</a:t>
            </a:r>
            <a:endParaRPr lang="zh-CN" altLang="en-US" sz="3600" b="1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5013450" y="30208116"/>
            <a:ext cx="5686387" cy="5528625"/>
          </a:xfrm>
          <a:prstGeom prst="rect">
            <a:avLst/>
          </a:prstGeom>
          <a:solidFill>
            <a:srgbClr val="7030A0">
              <a:alpha val="17000"/>
            </a:srgbClr>
          </a:solidFill>
          <a:ln w="19050"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40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sz="4400" dirty="0"/>
              <a:t>It is inseparable from the proposal of deep network models such as statistical theory, biological application scenarios and the reliable assumptions of Robin causal model.</a:t>
            </a:r>
            <a:endParaRPr lang="zh-CN" altLang="en-US" sz="4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rcRect t="5046"/>
          <a:stretch>
            <a:fillRect/>
          </a:stretch>
        </p:blipFill>
        <p:spPr>
          <a:xfrm>
            <a:off x="12961390" y="30208116"/>
            <a:ext cx="11653662" cy="564352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1000">
                <a:schemeClr val="accent1">
                  <a:lumMod val="45000"/>
                  <a:lumOff val="55000"/>
                </a:schemeClr>
              </a:gs>
              <a:gs pos="73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5400000" scaled="1"/>
          </a:gradFill>
          <a:effectLst>
            <a:outerShdw blurRad="50800" dist="50800" dir="5400000" algn="ctr" rotWithShape="0">
              <a:srgbClr val="19A0E4"/>
            </a:outerShdw>
          </a:effectLst>
        </p:spPr>
      </p:pic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12961389" y="36235026"/>
          <a:ext cx="17738446" cy="62101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701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732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94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89396"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endParaRPr lang="zh-CN" alt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defTabSz="4298950" rtl="0" fontAlgn="ctr">
                        <a:lnSpc>
                          <a:spcPts val="2500"/>
                        </a:lnSpc>
                      </a:pPr>
                      <a:r>
                        <a:rPr lang="en-GB" sz="3600" b="1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Application Scenario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defTabSz="4298950" rtl="0" fontAlgn="ctr">
                        <a:lnSpc>
                          <a:spcPts val="2500"/>
                        </a:lnSpc>
                      </a:pPr>
                      <a:r>
                        <a:rPr lang="en-GB" sz="3600" b="1" kern="1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Problem</a:t>
                      </a: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27747"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8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Marketing</a:t>
                      </a:r>
                      <a:endParaRPr lang="en-GB" sz="28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defTabSz="4176395" rtl="0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Maximizing the return on investment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Estimate users’ purchase probability with different incentives</a:t>
                      </a: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0090">
                <a:tc>
                  <a:txBody>
                    <a:bodyPr/>
                    <a:lstStyle/>
                    <a:p>
                      <a:pPr indent="0" algn="ctr" defTabSz="4176395" rtl="0" fontAlgn="ctr">
                        <a:lnSpc>
                          <a:spcPts val="2500"/>
                        </a:lnSpc>
                      </a:pPr>
                      <a:r>
                        <a:rPr lang="en-GB" sz="28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E-commerce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Recommender systems with causality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Address selection bias, exposure bias, position bias and conformity bias in recommender systems </a:t>
                      </a: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1796">
                <a:tc>
                  <a:txBody>
                    <a:bodyPr/>
                    <a:lstStyle/>
                    <a:p>
                      <a:pPr indent="0" algn="ctr" defTabSz="4176395" rtl="0" fontAlgn="ctr">
                        <a:lnSpc>
                          <a:spcPts val="2500"/>
                        </a:lnSpc>
                      </a:pPr>
                      <a:r>
                        <a:rPr lang="en-GB" sz="28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Financial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Estimating the impact of policies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Solve the biased problem of non-A/B experiment to measure the intervention effect</a:t>
                      </a: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6790">
                <a:tc>
                  <a:txBody>
                    <a:bodyPr/>
                    <a:lstStyle/>
                    <a:p>
                      <a:pPr indent="0" algn="ctr" defTabSz="4176395" rtl="0" fontAlgn="ctr">
                        <a:lnSpc>
                          <a:spcPts val="2500"/>
                        </a:lnSpc>
                      </a:pPr>
                      <a:r>
                        <a:rPr lang="en-GB" sz="28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Economic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Gaining transparent strategies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Learn causal effects from surrogate experiments with selection-biase and imperfect compliance</a:t>
                      </a: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6790">
                <a:tc>
                  <a:txBody>
                    <a:bodyPr/>
                    <a:lstStyle/>
                    <a:p>
                      <a:pPr indent="0" algn="ctr" defTabSz="4176395" rtl="0" fontAlgn="ctr">
                        <a:lnSpc>
                          <a:spcPts val="2500"/>
                        </a:lnSpc>
                      </a:pPr>
                      <a:r>
                        <a:rPr lang="en-GB" sz="28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Medical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Precision medicine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Explore quantitative individual-level effect of a treatment with assignment bias</a:t>
                      </a: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77561">
                <a:tc>
                  <a:txBody>
                    <a:bodyPr/>
                    <a:lstStyle/>
                    <a:p>
                      <a:pPr indent="0" algn="ctr" defTabSz="4176395" rtl="0" fontAlgn="ctr">
                        <a:lnSpc>
                          <a:spcPts val="2500"/>
                        </a:lnSpc>
                      </a:pPr>
                      <a:r>
                        <a:rPr lang="en-GB" sz="2800" b="1" u="none" strike="noStrike" kern="1200" dirty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Educational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Determine best policies and practices</a:t>
                      </a: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indent="0" algn="ctr" fontAlgn="ctr">
                        <a:lnSpc>
                          <a:spcPts val="2500"/>
                        </a:lnSpc>
                      </a:pPr>
                      <a:r>
                        <a:rPr lang="en-GB" sz="2100" u="none" strike="noStrike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Effectiveness of an intervention is multifaceted and complex</a:t>
                      </a: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0" name="图片 9">
            <a:extLst>
              <a:ext uri="{FF2B5EF4-FFF2-40B4-BE49-F238E27FC236}">
                <a16:creationId xmlns:a16="http://schemas.microsoft.com/office/drawing/2014/main" id="{8B9AD80F-5036-02AA-6412-5DCE15986B65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7449" y="947890"/>
            <a:ext cx="3646682" cy="3646682"/>
          </a:xfrm>
          <a:prstGeom prst="rect">
            <a:avLst/>
          </a:prstGeom>
          <a:gradFill>
            <a:gsLst>
              <a:gs pos="0">
                <a:srgbClr val="137CFF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50800" dir="5400000" algn="ctr" rotWithShape="0">
              <a:srgbClr val="137CFF"/>
            </a:outerShdw>
          </a:effectLst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DgzMjAxOGY1MjhjYWMwOWI4OTQ1NTc4ZmVmZmEzYTU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377</Words>
  <Application>Microsoft Office PowerPoint</Application>
  <PresentationFormat>自定义</PresentationFormat>
  <Paragraphs>49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SFRM1000</vt:lpstr>
      <vt:lpstr>等线</vt:lpstr>
      <vt:lpstr>Arial</vt:lpstr>
      <vt:lpstr>Calibri</vt:lpstr>
      <vt:lpstr>Times New Roman</vt:lpstr>
      <vt:lpstr>Wingdings</vt:lpstr>
      <vt:lpstr>Office 主题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zxx</dc:creator>
  <cp:lastModifiedBy>李 宗禹</cp:lastModifiedBy>
  <cp:revision>452</cp:revision>
  <dcterms:created xsi:type="dcterms:W3CDTF">2018-07-03T14:37:00Z</dcterms:created>
  <dcterms:modified xsi:type="dcterms:W3CDTF">2023-08-18T07:26:47Z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7001958F4F2E41348CDB2E5404EB63D8_12</vt:lpwstr>
  </property>
  <property fmtid="{D5CDD505-2E9C-101B-9397-08002B2CF9AE}" pid="3" name="KSOProductBuildVer">
    <vt:lpwstr>2052-12.1.0.15120</vt:lpwstr>
  </property>
</Properties>
</file>

<file path=docProps/thumbnail.jpeg>
</file>